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65" r:id="rId21"/>
    <p:sldId id="277" r:id="rId2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8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28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41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89648" y="2448758"/>
            <a:ext cx="7164705" cy="2474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Harnessing the Power of Algae: Biofuel of the Future</a:t>
            </a:r>
            <a:endParaRPr lang="en-US" sz="5195" dirty="0"/>
          </a:p>
        </p:txBody>
      </p:sp>
      <p:sp>
        <p:nvSpPr>
          <p:cNvPr id="6" name="Shape 3"/>
          <p:cNvSpPr/>
          <p:nvPr/>
        </p:nvSpPr>
        <p:spPr>
          <a:xfrm>
            <a:off x="989648" y="5338643"/>
            <a:ext cx="422196" cy="422196"/>
          </a:xfrm>
          <a:prstGeom prst="roundRect">
            <a:avLst>
              <a:gd name="adj" fmla="val 21656021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543764" y="5318879"/>
            <a:ext cx="2325529" cy="461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637"/>
              </a:lnSpc>
              <a:buNone/>
            </a:pPr>
            <a:endParaRPr lang="en-US" sz="2598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853612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98536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47248" y="725805"/>
            <a:ext cx="8993505" cy="16494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Harnessing the Potential of Algae Biofuel</a:t>
            </a:r>
            <a:endParaRPr lang="en-US" sz="5195" dirty="0"/>
          </a:p>
        </p:txBody>
      </p:sp>
      <p:sp>
        <p:nvSpPr>
          <p:cNvPr id="6" name="Shape 3"/>
          <p:cNvSpPr/>
          <p:nvPr/>
        </p:nvSpPr>
        <p:spPr>
          <a:xfrm>
            <a:off x="5016818" y="2771180"/>
            <a:ext cx="52745" cy="6356628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7" name="Shape 4"/>
          <p:cNvSpPr/>
          <p:nvPr/>
        </p:nvSpPr>
        <p:spPr>
          <a:xfrm>
            <a:off x="5340013" y="3247727"/>
            <a:ext cx="923687" cy="52745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8" name="Shape 5"/>
          <p:cNvSpPr/>
          <p:nvPr/>
        </p:nvSpPr>
        <p:spPr>
          <a:xfrm>
            <a:off x="4746248" y="2977277"/>
            <a:ext cx="593765" cy="593765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</p:sp>
      <p:sp>
        <p:nvSpPr>
          <p:cNvPr id="9" name="Text 6"/>
          <p:cNvSpPr/>
          <p:nvPr/>
        </p:nvSpPr>
        <p:spPr>
          <a:xfrm>
            <a:off x="4961513" y="3026688"/>
            <a:ext cx="163116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3117" dirty="0"/>
          </a:p>
        </p:txBody>
      </p:sp>
      <p:sp>
        <p:nvSpPr>
          <p:cNvPr id="10" name="Text 7"/>
          <p:cNvSpPr/>
          <p:nvPr/>
        </p:nvSpPr>
        <p:spPr>
          <a:xfrm>
            <a:off x="6494740" y="3035022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Cultivation</a:t>
            </a:r>
            <a:endParaRPr lang="en-US" sz="2598" dirty="0"/>
          </a:p>
        </p:txBody>
      </p:sp>
      <p:sp>
        <p:nvSpPr>
          <p:cNvPr id="11" name="Text 8"/>
          <p:cNvSpPr/>
          <p:nvPr/>
        </p:nvSpPr>
        <p:spPr>
          <a:xfrm>
            <a:off x="6494740" y="3605689"/>
            <a:ext cx="7146012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Selecting the right algae species and optimizing growth conditions are crucial.</a:t>
            </a:r>
            <a:endParaRPr lang="en-US" sz="2078" dirty="0"/>
          </a:p>
        </p:txBody>
      </p:sp>
      <p:sp>
        <p:nvSpPr>
          <p:cNvPr id="12" name="Shape 9"/>
          <p:cNvSpPr/>
          <p:nvPr/>
        </p:nvSpPr>
        <p:spPr>
          <a:xfrm>
            <a:off x="5340013" y="5454551"/>
            <a:ext cx="923687" cy="52745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13" name="Shape 10"/>
          <p:cNvSpPr/>
          <p:nvPr/>
        </p:nvSpPr>
        <p:spPr>
          <a:xfrm>
            <a:off x="4746248" y="5184100"/>
            <a:ext cx="593765" cy="593765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</p:sp>
      <p:sp>
        <p:nvSpPr>
          <p:cNvPr id="14" name="Text 11"/>
          <p:cNvSpPr/>
          <p:nvPr/>
        </p:nvSpPr>
        <p:spPr>
          <a:xfrm>
            <a:off x="4933771" y="5233511"/>
            <a:ext cx="218599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3117" dirty="0"/>
          </a:p>
        </p:txBody>
      </p:sp>
      <p:sp>
        <p:nvSpPr>
          <p:cNvPr id="15" name="Text 12"/>
          <p:cNvSpPr/>
          <p:nvPr/>
        </p:nvSpPr>
        <p:spPr>
          <a:xfrm>
            <a:off x="6494740" y="5241846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Processing</a:t>
            </a:r>
            <a:endParaRPr lang="en-US" sz="2598" dirty="0"/>
          </a:p>
        </p:txBody>
      </p:sp>
      <p:sp>
        <p:nvSpPr>
          <p:cNvPr id="16" name="Text 13"/>
          <p:cNvSpPr/>
          <p:nvPr/>
        </p:nvSpPr>
        <p:spPr>
          <a:xfrm>
            <a:off x="6494740" y="5812512"/>
            <a:ext cx="7146012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extraction and conversion methods are key to reducing costs.</a:t>
            </a:r>
            <a:endParaRPr lang="en-US" sz="2078" dirty="0"/>
          </a:p>
        </p:txBody>
      </p:sp>
      <p:sp>
        <p:nvSpPr>
          <p:cNvPr id="17" name="Shape 14"/>
          <p:cNvSpPr/>
          <p:nvPr/>
        </p:nvSpPr>
        <p:spPr>
          <a:xfrm>
            <a:off x="5340013" y="7661374"/>
            <a:ext cx="923687" cy="52745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18" name="Shape 15"/>
          <p:cNvSpPr/>
          <p:nvPr/>
        </p:nvSpPr>
        <p:spPr>
          <a:xfrm>
            <a:off x="4746248" y="7390924"/>
            <a:ext cx="593765" cy="593765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</p:sp>
      <p:sp>
        <p:nvSpPr>
          <p:cNvPr id="19" name="Text 16"/>
          <p:cNvSpPr/>
          <p:nvPr/>
        </p:nvSpPr>
        <p:spPr>
          <a:xfrm>
            <a:off x="4936153" y="7440335"/>
            <a:ext cx="213836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3117" dirty="0"/>
          </a:p>
        </p:txBody>
      </p:sp>
      <p:sp>
        <p:nvSpPr>
          <p:cNvPr id="20" name="Text 17"/>
          <p:cNvSpPr/>
          <p:nvPr/>
        </p:nvSpPr>
        <p:spPr>
          <a:xfrm>
            <a:off x="6494740" y="7448669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Integration</a:t>
            </a:r>
            <a:endParaRPr lang="en-US" sz="2598" dirty="0"/>
          </a:p>
        </p:txBody>
      </p:sp>
      <p:sp>
        <p:nvSpPr>
          <p:cNvPr id="21" name="Text 18"/>
          <p:cNvSpPr/>
          <p:nvPr/>
        </p:nvSpPr>
        <p:spPr>
          <a:xfrm>
            <a:off x="6494740" y="8019336"/>
            <a:ext cx="7146012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Leveraging existing infrastructure and developing co-products can boost viability.</a:t>
            </a:r>
            <a:endParaRPr lang="en-US" sz="2078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4846E2C6-B40F-2BE7-4E78-29CD91CF7AA6}"/>
              </a:ext>
            </a:extLst>
          </p:cNvPr>
          <p:cNvSpPr/>
          <p:nvPr/>
        </p:nvSpPr>
        <p:spPr>
          <a:xfrm>
            <a:off x="0" y="-12204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E4186030-1796-F24D-4013-DA15B5F851BA}"/>
              </a:ext>
            </a:extLst>
          </p:cNvPr>
          <p:cNvSpPr/>
          <p:nvPr/>
        </p:nvSpPr>
        <p:spPr>
          <a:xfrm>
            <a:off x="0" y="-12204"/>
            <a:ext cx="14630400" cy="8254008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>
            <a:extLst>
              <a:ext uri="{FF2B5EF4-FFF2-40B4-BE49-F238E27FC236}">
                <a16:creationId xmlns:a16="http://schemas.microsoft.com/office/drawing/2014/main" id="{2A413248-5A98-C709-D0D5-F68A0BB8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204"/>
            <a:ext cx="5486400" cy="8254008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3AD43F1F-4ECB-B159-EBDA-386DA4218F33}"/>
              </a:ext>
            </a:extLst>
          </p:cNvPr>
          <p:cNvSpPr/>
          <p:nvPr/>
        </p:nvSpPr>
        <p:spPr>
          <a:xfrm>
            <a:off x="6476048" y="713601"/>
            <a:ext cx="7164705" cy="395859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7793"/>
              </a:lnSpc>
              <a:buNone/>
            </a:pPr>
            <a:r>
              <a:rPr lang="en-US" sz="623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Algae-Based Biofuels: Promising Solutions</a:t>
            </a:r>
            <a:endParaRPr lang="en-US" sz="6235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798C6AA-4802-37C9-28DA-A73118C02617}"/>
              </a:ext>
            </a:extLst>
          </p:cNvPr>
          <p:cNvSpPr/>
          <p:nvPr/>
        </p:nvSpPr>
        <p:spPr>
          <a:xfrm>
            <a:off x="6476048" y="5068074"/>
            <a:ext cx="7164705" cy="1689259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Algae-based biofuels hold promise as a sustainable alternative to fossil fuels. Technological advancements and carbon pricing could help make them cost-competitive in the future.</a:t>
            </a:r>
            <a:endParaRPr lang="en-US" sz="2078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3A494F3C-C777-5B0B-5742-78B43174D3FA}"/>
              </a:ext>
            </a:extLst>
          </p:cNvPr>
          <p:cNvSpPr/>
          <p:nvPr/>
        </p:nvSpPr>
        <p:spPr>
          <a:xfrm>
            <a:off x="6476048" y="7073920"/>
            <a:ext cx="422196" cy="422196"/>
          </a:xfrm>
          <a:prstGeom prst="roundRect">
            <a:avLst>
              <a:gd name="adj" fmla="val 21656021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196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23EFE6FB-9C11-5F8A-8397-ED8C91C228FB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6BC544AF-1898-C51A-C19C-D4BA88EB204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B785B69-07EE-36E7-38FF-0ECCCEA209D5}"/>
              </a:ext>
            </a:extLst>
          </p:cNvPr>
          <p:cNvSpPr/>
          <p:nvPr/>
        </p:nvSpPr>
        <p:spPr>
          <a:xfrm>
            <a:off x="989648" y="2071092"/>
            <a:ext cx="6887528" cy="824746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Improving Cultivation</a:t>
            </a:r>
            <a:endParaRPr lang="en-US" sz="5195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7A2D8BC6-36B6-E67A-C9B1-386C5200EB37}"/>
              </a:ext>
            </a:extLst>
          </p:cNvPr>
          <p:cNvSpPr/>
          <p:nvPr/>
        </p:nvSpPr>
        <p:spPr>
          <a:xfrm>
            <a:off x="989648" y="3555563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Strain Development</a:t>
            </a:r>
            <a:endParaRPr lang="en-US" sz="2598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1D260F0-C4A4-91D4-A217-9052F50381C2}"/>
              </a:ext>
            </a:extLst>
          </p:cNvPr>
          <p:cNvSpPr/>
          <p:nvPr/>
        </p:nvSpPr>
        <p:spPr>
          <a:xfrm>
            <a:off x="989648" y="4231719"/>
            <a:ext cx="3787259" cy="1689259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Breeding algae strains with higher oil content, faster growth, and better tolerance can reduce costs.</a:t>
            </a:r>
            <a:endParaRPr lang="en-US" sz="2078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F6068AAF-BDE9-2BC9-18EB-120468E63CD7}"/>
              </a:ext>
            </a:extLst>
          </p:cNvPr>
          <p:cNvSpPr/>
          <p:nvPr/>
        </p:nvSpPr>
        <p:spPr>
          <a:xfrm>
            <a:off x="5428417" y="3555563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Optimized Systems</a:t>
            </a:r>
            <a:endParaRPr lang="en-US" sz="2598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BF4952DC-B002-E1D0-9019-ED581B28AF1F}"/>
              </a:ext>
            </a:extLst>
          </p:cNvPr>
          <p:cNvSpPr/>
          <p:nvPr/>
        </p:nvSpPr>
        <p:spPr>
          <a:xfrm>
            <a:off x="5428417" y="4231719"/>
            <a:ext cx="3787259" cy="1689259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Closed-loop cultivation systems that minimize water and nutrient needs can boost efficiency.</a:t>
            </a:r>
            <a:endParaRPr lang="en-US" sz="2078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8D707395-15FB-F9BC-6650-34008322A89E}"/>
              </a:ext>
            </a:extLst>
          </p:cNvPr>
          <p:cNvSpPr/>
          <p:nvPr/>
        </p:nvSpPr>
        <p:spPr>
          <a:xfrm>
            <a:off x="9867186" y="3555563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Alternative Methods</a:t>
            </a:r>
            <a:endParaRPr lang="en-US" sz="2598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EB46DBB-6313-3BAC-BDC0-FF71E887A774}"/>
              </a:ext>
            </a:extLst>
          </p:cNvPr>
          <p:cNvSpPr/>
          <p:nvPr/>
        </p:nvSpPr>
        <p:spPr>
          <a:xfrm>
            <a:off x="9867186" y="4231719"/>
            <a:ext cx="3787259" cy="1689259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Exploring options like photobioreactors and biofilms can improve scalability and productivity.</a:t>
            </a:r>
            <a:endParaRPr lang="en-US" sz="2078" dirty="0"/>
          </a:p>
        </p:txBody>
      </p:sp>
    </p:spTree>
    <p:extLst>
      <p:ext uri="{BB962C8B-B14F-4D97-AF65-F5344CB8AC3E}">
        <p14:creationId xmlns:p14="http://schemas.microsoft.com/office/powerpoint/2010/main" val="200143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4B2B1946-F646-96B3-9850-82F6A9CBDA12}"/>
              </a:ext>
            </a:extLst>
          </p:cNvPr>
          <p:cNvSpPr/>
          <p:nvPr/>
        </p:nvSpPr>
        <p:spPr>
          <a:xfrm>
            <a:off x="0" y="-188476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D584439F-7FEC-6F77-57AD-C16484E157EC}"/>
              </a:ext>
            </a:extLst>
          </p:cNvPr>
          <p:cNvSpPr/>
          <p:nvPr/>
        </p:nvSpPr>
        <p:spPr>
          <a:xfrm>
            <a:off x="0" y="-188476"/>
            <a:ext cx="14630400" cy="8606552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A26A909-B826-4717-7A92-9375F08F76D5}"/>
              </a:ext>
            </a:extLst>
          </p:cNvPr>
          <p:cNvSpPr/>
          <p:nvPr/>
        </p:nvSpPr>
        <p:spPr>
          <a:xfrm>
            <a:off x="989648" y="537329"/>
            <a:ext cx="6984563" cy="824746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Advancing Processing</a:t>
            </a:r>
            <a:endParaRPr lang="en-US" sz="5195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5CB592D-EA37-A5C2-EFFD-9C8A2C39B24F}"/>
              </a:ext>
            </a:extLst>
          </p:cNvPr>
          <p:cNvSpPr/>
          <p:nvPr/>
        </p:nvSpPr>
        <p:spPr>
          <a:xfrm>
            <a:off x="1359218" y="1757958"/>
            <a:ext cx="52745" cy="5934313"/>
          </a:xfrm>
          <a:prstGeom prst="rect">
            <a:avLst/>
          </a:prstGeom>
          <a:solidFill>
            <a:srgbClr val="BBC4D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249DDEF3-F839-E434-2702-3BA3D9CE469C}"/>
              </a:ext>
            </a:extLst>
          </p:cNvPr>
          <p:cNvSpPr/>
          <p:nvPr/>
        </p:nvSpPr>
        <p:spPr>
          <a:xfrm>
            <a:off x="1682413" y="2234505"/>
            <a:ext cx="923687" cy="52745"/>
          </a:xfrm>
          <a:prstGeom prst="rect">
            <a:avLst/>
          </a:prstGeom>
          <a:solidFill>
            <a:srgbClr val="BBC4D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32A05F7C-95B0-A76C-8E14-4AF9BCC7C693}"/>
              </a:ext>
            </a:extLst>
          </p:cNvPr>
          <p:cNvSpPr/>
          <p:nvPr/>
        </p:nvSpPr>
        <p:spPr>
          <a:xfrm>
            <a:off x="1088648" y="1964055"/>
            <a:ext cx="593765" cy="593765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CC261473-4118-4EA0-D3EB-54D3F92458CA}"/>
              </a:ext>
            </a:extLst>
          </p:cNvPr>
          <p:cNvSpPr/>
          <p:nvPr/>
        </p:nvSpPr>
        <p:spPr>
          <a:xfrm>
            <a:off x="1303913" y="2013466"/>
            <a:ext cx="163116" cy="494824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3117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C77BCBF6-6663-D0D9-9CE1-E5F64734BDF9}"/>
              </a:ext>
            </a:extLst>
          </p:cNvPr>
          <p:cNvSpPr/>
          <p:nvPr/>
        </p:nvSpPr>
        <p:spPr>
          <a:xfrm>
            <a:off x="2837140" y="2021800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Extraction</a:t>
            </a:r>
            <a:endParaRPr lang="en-US" sz="2598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B7520D0C-D37D-4BD5-BE1D-32CEB7FDB218}"/>
              </a:ext>
            </a:extLst>
          </p:cNvPr>
          <p:cNvSpPr/>
          <p:nvPr/>
        </p:nvSpPr>
        <p:spPr>
          <a:xfrm>
            <a:off x="2837140" y="2592467"/>
            <a:ext cx="10803612" cy="844629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Developing efficient oil extraction techniques can reduce energy consumption and improve yields.</a:t>
            </a:r>
            <a:endParaRPr lang="en-US" sz="2078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26960107-E659-ADEA-0AFF-279AF7EC356C}"/>
              </a:ext>
            </a:extLst>
          </p:cNvPr>
          <p:cNvSpPr/>
          <p:nvPr/>
        </p:nvSpPr>
        <p:spPr>
          <a:xfrm>
            <a:off x="1682413" y="4441329"/>
            <a:ext cx="923687" cy="52745"/>
          </a:xfrm>
          <a:prstGeom prst="rect">
            <a:avLst/>
          </a:prstGeom>
          <a:solidFill>
            <a:srgbClr val="BBC4D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448ADCAB-5548-0808-2242-357B1BDB1E8B}"/>
              </a:ext>
            </a:extLst>
          </p:cNvPr>
          <p:cNvSpPr/>
          <p:nvPr/>
        </p:nvSpPr>
        <p:spPr>
          <a:xfrm>
            <a:off x="1088648" y="4170878"/>
            <a:ext cx="593765" cy="593765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3505C002-099D-8689-EB15-AAF0BAB13D24}"/>
              </a:ext>
            </a:extLst>
          </p:cNvPr>
          <p:cNvSpPr/>
          <p:nvPr/>
        </p:nvSpPr>
        <p:spPr>
          <a:xfrm>
            <a:off x="1276171" y="4220289"/>
            <a:ext cx="218599" cy="494824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3117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D30B061B-51AB-E382-C4B1-CC27BED818A0}"/>
              </a:ext>
            </a:extLst>
          </p:cNvPr>
          <p:cNvSpPr/>
          <p:nvPr/>
        </p:nvSpPr>
        <p:spPr>
          <a:xfrm>
            <a:off x="2837140" y="4228624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Conversion</a:t>
            </a:r>
            <a:endParaRPr lang="en-US" sz="2598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73EAC771-C717-44AB-FE58-10C0C8DB4A9A}"/>
              </a:ext>
            </a:extLst>
          </p:cNvPr>
          <p:cNvSpPr/>
          <p:nvPr/>
        </p:nvSpPr>
        <p:spPr>
          <a:xfrm>
            <a:off x="2837140" y="4799290"/>
            <a:ext cx="10803612" cy="844629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Investigating alternative conversion pathways, like biocrude or bioethanol, can leverage existing infrastructure.</a:t>
            </a:r>
            <a:endParaRPr lang="en-US" sz="2078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39F2DF76-547F-95C6-9006-46A1FF55E7DC}"/>
              </a:ext>
            </a:extLst>
          </p:cNvPr>
          <p:cNvSpPr/>
          <p:nvPr/>
        </p:nvSpPr>
        <p:spPr>
          <a:xfrm>
            <a:off x="1682413" y="6648152"/>
            <a:ext cx="923687" cy="52745"/>
          </a:xfrm>
          <a:prstGeom prst="rect">
            <a:avLst/>
          </a:prstGeom>
          <a:solidFill>
            <a:srgbClr val="BBC4D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D76FA2C3-DCED-D8CD-4073-9B4855EE64A6}"/>
              </a:ext>
            </a:extLst>
          </p:cNvPr>
          <p:cNvSpPr/>
          <p:nvPr/>
        </p:nvSpPr>
        <p:spPr>
          <a:xfrm>
            <a:off x="1088648" y="6377702"/>
            <a:ext cx="593765" cy="593765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374F2174-DFDE-91A3-19DC-77BB0B660D5B}"/>
              </a:ext>
            </a:extLst>
          </p:cNvPr>
          <p:cNvSpPr/>
          <p:nvPr/>
        </p:nvSpPr>
        <p:spPr>
          <a:xfrm>
            <a:off x="1278553" y="6427113"/>
            <a:ext cx="213836" cy="494824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3117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EB8D4DA0-FC04-8CE9-A883-0EC720C9FDEB}"/>
              </a:ext>
            </a:extLst>
          </p:cNvPr>
          <p:cNvSpPr/>
          <p:nvPr/>
        </p:nvSpPr>
        <p:spPr>
          <a:xfrm>
            <a:off x="2837140" y="6435447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Purification</a:t>
            </a:r>
            <a:endParaRPr lang="en-US" sz="2598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6162BBAA-AB01-BDF6-C21E-07B847A5FBC9}"/>
              </a:ext>
            </a:extLst>
          </p:cNvPr>
          <p:cNvSpPr/>
          <p:nvPr/>
        </p:nvSpPr>
        <p:spPr>
          <a:xfrm>
            <a:off x="2837140" y="7006114"/>
            <a:ext cx="10803612" cy="422315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Optimizing downstream processing can minimize energy use and waste generation.</a:t>
            </a:r>
            <a:endParaRPr lang="en-US" sz="2078" dirty="0"/>
          </a:p>
        </p:txBody>
      </p:sp>
    </p:spTree>
    <p:extLst>
      <p:ext uri="{BB962C8B-B14F-4D97-AF65-F5344CB8AC3E}">
        <p14:creationId xmlns:p14="http://schemas.microsoft.com/office/powerpoint/2010/main" val="3954327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E20AA0F9-1165-2FD7-CB82-1EDDF7D9DBEF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703E93FA-1183-031F-D1B6-C6DE808A661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>
            <a:extLst>
              <a:ext uri="{FF2B5EF4-FFF2-40B4-BE49-F238E27FC236}">
                <a16:creationId xmlns:a16="http://schemas.microsoft.com/office/drawing/2014/main" id="{1C58AFB9-204D-CFA6-D878-A4C5B272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0640D62E-832D-E3C8-2BFC-CBFC5B6C5892}"/>
              </a:ext>
            </a:extLst>
          </p:cNvPr>
          <p:cNvSpPr/>
          <p:nvPr/>
        </p:nvSpPr>
        <p:spPr>
          <a:xfrm>
            <a:off x="989648" y="1007269"/>
            <a:ext cx="7315676" cy="824746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Scaling and Integration</a:t>
            </a:r>
            <a:endParaRPr lang="en-US" sz="5195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1953B745-E8E7-F8F7-C14D-960166271119}"/>
              </a:ext>
            </a:extLst>
          </p:cNvPr>
          <p:cNvSpPr/>
          <p:nvPr/>
        </p:nvSpPr>
        <p:spPr>
          <a:xfrm>
            <a:off x="989648" y="2227898"/>
            <a:ext cx="4364831" cy="2787610"/>
          </a:xfrm>
          <a:prstGeom prst="roundRect">
            <a:avLst>
              <a:gd name="adj" fmla="val 5681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7FE919F8-6D6D-0AA6-7072-BBE6DA9AD6A9}"/>
              </a:ext>
            </a:extLst>
          </p:cNvPr>
          <p:cNvSpPr/>
          <p:nvPr/>
        </p:nvSpPr>
        <p:spPr>
          <a:xfrm>
            <a:off x="1253490" y="2491740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Increase Scale</a:t>
            </a:r>
            <a:endParaRPr lang="en-US" sz="2598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2FF5E3A-E895-9386-E786-D16EF12F097E}"/>
              </a:ext>
            </a:extLst>
          </p:cNvPr>
          <p:cNvSpPr/>
          <p:nvPr/>
        </p:nvSpPr>
        <p:spPr>
          <a:xfrm>
            <a:off x="1253490" y="3062407"/>
            <a:ext cx="3837146" cy="1266944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Moving beyond pilot projects to larger facilities can leverage economies of scale.</a:t>
            </a:r>
            <a:endParaRPr lang="en-US" sz="2078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AF88A25A-9589-57D3-B6FB-59961A452496}"/>
              </a:ext>
            </a:extLst>
          </p:cNvPr>
          <p:cNvSpPr/>
          <p:nvPr/>
        </p:nvSpPr>
        <p:spPr>
          <a:xfrm>
            <a:off x="5618321" y="2227898"/>
            <a:ext cx="4364831" cy="2787610"/>
          </a:xfrm>
          <a:prstGeom prst="roundRect">
            <a:avLst>
              <a:gd name="adj" fmla="val 5681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A0CA5510-FE61-2BC7-FF09-1C994055C6B2}"/>
              </a:ext>
            </a:extLst>
          </p:cNvPr>
          <p:cNvSpPr/>
          <p:nvPr/>
        </p:nvSpPr>
        <p:spPr>
          <a:xfrm>
            <a:off x="5882164" y="2491740"/>
            <a:ext cx="3661529" cy="41231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Leverage Infrastructure</a:t>
            </a:r>
            <a:endParaRPr lang="en-US" sz="2598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5F7439E-530B-6C17-EF25-57711795E2C1}"/>
              </a:ext>
            </a:extLst>
          </p:cNvPr>
          <p:cNvSpPr/>
          <p:nvPr/>
        </p:nvSpPr>
        <p:spPr>
          <a:xfrm>
            <a:off x="5882164" y="3062407"/>
            <a:ext cx="3837146" cy="1689259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Integrating with existing pipelines, refineries, and distribution networks can reduce investment.</a:t>
            </a:r>
            <a:endParaRPr lang="en-US" sz="2078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DBF0AC37-027C-F178-70FC-F4376334DE9F}"/>
              </a:ext>
            </a:extLst>
          </p:cNvPr>
          <p:cNvSpPr/>
          <p:nvPr/>
        </p:nvSpPr>
        <p:spPr>
          <a:xfrm>
            <a:off x="989648" y="5279350"/>
            <a:ext cx="8993505" cy="1942981"/>
          </a:xfrm>
          <a:prstGeom prst="roundRect">
            <a:avLst>
              <a:gd name="adj" fmla="val 8150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1A98D29B-9957-D699-5CEF-2AEEEE3B7C6F}"/>
              </a:ext>
            </a:extLst>
          </p:cNvPr>
          <p:cNvSpPr/>
          <p:nvPr/>
        </p:nvSpPr>
        <p:spPr>
          <a:xfrm>
            <a:off x="1253490" y="5543193"/>
            <a:ext cx="3726418" cy="41231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Co-Product Valorization</a:t>
            </a:r>
            <a:endParaRPr lang="en-US" sz="2598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EB52FAA7-DA13-BDCF-AF49-5DA841B118B9}"/>
              </a:ext>
            </a:extLst>
          </p:cNvPr>
          <p:cNvSpPr/>
          <p:nvPr/>
        </p:nvSpPr>
        <p:spPr>
          <a:xfrm>
            <a:off x="1253490" y="6113859"/>
            <a:ext cx="8465820" cy="844629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Utilizing other valuable components of algae biomass can generate additional revenue.</a:t>
            </a:r>
            <a:endParaRPr lang="en-US" sz="2078" dirty="0"/>
          </a:p>
        </p:txBody>
      </p:sp>
    </p:spTree>
    <p:extLst>
      <p:ext uri="{BB962C8B-B14F-4D97-AF65-F5344CB8AC3E}">
        <p14:creationId xmlns:p14="http://schemas.microsoft.com/office/powerpoint/2010/main" val="382017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FBA81BC1-C69A-4F94-0ADF-7C392B8B382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D6857B16-B817-B0C3-C7E3-1BA0522A8AC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>
            <a:extLst>
              <a:ext uri="{FF2B5EF4-FFF2-40B4-BE49-F238E27FC236}">
                <a16:creationId xmlns:a16="http://schemas.microsoft.com/office/drawing/2014/main" id="{2A847C21-B596-FD35-2697-9F49FC0B3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E01BA8FF-E425-07A8-926F-2C04D5B9E05F}"/>
              </a:ext>
            </a:extLst>
          </p:cNvPr>
          <p:cNvSpPr/>
          <p:nvPr/>
        </p:nvSpPr>
        <p:spPr>
          <a:xfrm>
            <a:off x="989648" y="1238131"/>
            <a:ext cx="6598206" cy="824746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Policy and Support</a:t>
            </a:r>
            <a:endParaRPr lang="en-US" sz="5195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6325C47D-F62A-B6DA-E15D-D4537EA99367}"/>
              </a:ext>
            </a:extLst>
          </p:cNvPr>
          <p:cNvSpPr/>
          <p:nvPr/>
        </p:nvSpPr>
        <p:spPr>
          <a:xfrm>
            <a:off x="989648" y="2664857"/>
            <a:ext cx="593765" cy="593765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2C174161-C2AA-D00B-9F71-47DC21C2ECD6}"/>
              </a:ext>
            </a:extLst>
          </p:cNvPr>
          <p:cNvSpPr/>
          <p:nvPr/>
        </p:nvSpPr>
        <p:spPr>
          <a:xfrm>
            <a:off x="1204913" y="2714268"/>
            <a:ext cx="163116" cy="494824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3117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88D8775-DD75-965E-3F78-FD998E38D3F6}"/>
              </a:ext>
            </a:extLst>
          </p:cNvPr>
          <p:cNvSpPr/>
          <p:nvPr/>
        </p:nvSpPr>
        <p:spPr>
          <a:xfrm>
            <a:off x="1847255" y="2755583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Carbon Pricing</a:t>
            </a:r>
            <a:endParaRPr lang="en-US" sz="2598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60C0B05B-80BD-F069-3BC5-A3D05A0E30F5}"/>
              </a:ext>
            </a:extLst>
          </p:cNvPr>
          <p:cNvSpPr/>
          <p:nvPr/>
        </p:nvSpPr>
        <p:spPr>
          <a:xfrm>
            <a:off x="1847255" y="3326249"/>
            <a:ext cx="3507224" cy="1689259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Putting a price on carbon emissions can incentivize the use of low-carbon fuels like algae biofuels.</a:t>
            </a:r>
            <a:endParaRPr lang="en-US" sz="2078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62AFEA38-7B00-C5E0-4BDB-A1805A3C7199}"/>
              </a:ext>
            </a:extLst>
          </p:cNvPr>
          <p:cNvSpPr/>
          <p:nvPr/>
        </p:nvSpPr>
        <p:spPr>
          <a:xfrm>
            <a:off x="5618321" y="2664857"/>
            <a:ext cx="593765" cy="593765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BD6C010A-0423-82F4-FCCD-9BD0065D63E4}"/>
              </a:ext>
            </a:extLst>
          </p:cNvPr>
          <p:cNvSpPr/>
          <p:nvPr/>
        </p:nvSpPr>
        <p:spPr>
          <a:xfrm>
            <a:off x="5805845" y="2714268"/>
            <a:ext cx="218599" cy="494824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3117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7652C75D-E1E5-7B64-8DE5-E5952CDDFF78}"/>
              </a:ext>
            </a:extLst>
          </p:cNvPr>
          <p:cNvSpPr/>
          <p:nvPr/>
        </p:nvSpPr>
        <p:spPr>
          <a:xfrm>
            <a:off x="6475928" y="2755583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R&amp;D Funding</a:t>
            </a:r>
            <a:endParaRPr lang="en-US" sz="2598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ACD69120-A054-987B-F240-2793A0A406A5}"/>
              </a:ext>
            </a:extLst>
          </p:cNvPr>
          <p:cNvSpPr/>
          <p:nvPr/>
        </p:nvSpPr>
        <p:spPr>
          <a:xfrm>
            <a:off x="6475928" y="3326249"/>
            <a:ext cx="3507224" cy="1689259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Continued government and private sector support is crucial for advancing the technology.</a:t>
            </a:r>
            <a:endParaRPr lang="en-US" sz="2078" dirty="0"/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708ABCB0-9C87-C7AD-A992-71C4A5ED14F0}"/>
              </a:ext>
            </a:extLst>
          </p:cNvPr>
          <p:cNvSpPr/>
          <p:nvPr/>
        </p:nvSpPr>
        <p:spPr>
          <a:xfrm>
            <a:off x="989648" y="5485448"/>
            <a:ext cx="593765" cy="593765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7846D684-609F-DB81-B248-877A8C348C7D}"/>
              </a:ext>
            </a:extLst>
          </p:cNvPr>
          <p:cNvSpPr/>
          <p:nvPr/>
        </p:nvSpPr>
        <p:spPr>
          <a:xfrm>
            <a:off x="1179552" y="5534858"/>
            <a:ext cx="213836" cy="494824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3117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DC45F65A-0D5C-0D53-3A0C-830ADD1292A8}"/>
              </a:ext>
            </a:extLst>
          </p:cNvPr>
          <p:cNvSpPr/>
          <p:nvPr/>
        </p:nvSpPr>
        <p:spPr>
          <a:xfrm>
            <a:off x="1847255" y="5576173"/>
            <a:ext cx="3765947" cy="41231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Regulatory Frameworks</a:t>
            </a:r>
            <a:endParaRPr lang="en-US" sz="2598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C6AA9652-A2C2-8791-0A0E-9634AF2D5BD0}"/>
              </a:ext>
            </a:extLst>
          </p:cNvPr>
          <p:cNvSpPr/>
          <p:nvPr/>
        </p:nvSpPr>
        <p:spPr>
          <a:xfrm>
            <a:off x="1847255" y="6146840"/>
            <a:ext cx="8135898" cy="844629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Streamlining regulations and creating incentives can facilitate sustainable biofuel production.</a:t>
            </a:r>
            <a:endParaRPr lang="en-US" sz="2078" dirty="0"/>
          </a:p>
        </p:txBody>
      </p:sp>
    </p:spTree>
    <p:extLst>
      <p:ext uri="{BB962C8B-B14F-4D97-AF65-F5344CB8AC3E}">
        <p14:creationId xmlns:p14="http://schemas.microsoft.com/office/powerpoint/2010/main" val="1030832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D803E24E-5DF0-0DD8-DC01-556AA3D614F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8965C0E6-4399-3D53-C41F-C9DC4A47B55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EF6900B-F1DD-A367-E90F-05A86C9ECBC0}"/>
              </a:ext>
            </a:extLst>
          </p:cNvPr>
          <p:cNvSpPr/>
          <p:nvPr/>
        </p:nvSpPr>
        <p:spPr>
          <a:xfrm>
            <a:off x="989648" y="2123837"/>
            <a:ext cx="6656546" cy="824746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Diverse Algae Strains</a:t>
            </a:r>
            <a:endParaRPr lang="en-US" sz="5195" dirty="0"/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2D4430A1-53B9-C699-A43E-CEBE0C958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48" y="3476387"/>
            <a:ext cx="527804" cy="527804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05989CC3-787A-D295-556E-E80671CE1533}"/>
              </a:ext>
            </a:extLst>
          </p:cNvPr>
          <p:cNvSpPr/>
          <p:nvPr/>
        </p:nvSpPr>
        <p:spPr>
          <a:xfrm>
            <a:off x="989648" y="4268033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Vibrant Colors</a:t>
            </a:r>
            <a:endParaRPr lang="en-US" sz="2598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85EE2DD-0870-D0BE-ADFF-1E2DFE70E5CA}"/>
              </a:ext>
            </a:extLst>
          </p:cNvPr>
          <p:cNvSpPr/>
          <p:nvPr/>
        </p:nvSpPr>
        <p:spPr>
          <a:xfrm>
            <a:off x="989648" y="4838700"/>
            <a:ext cx="3953113" cy="1266944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Algae exhibit a wide range of vivid colors, adding exotic beauty to any aquarium.</a:t>
            </a:r>
            <a:endParaRPr lang="en-US" sz="2078" dirty="0"/>
          </a:p>
        </p:txBody>
      </p:sp>
      <p:pic>
        <p:nvPicPr>
          <p:cNvPr id="8" name="Image 1">
            <a:extLst>
              <a:ext uri="{FF2B5EF4-FFF2-40B4-BE49-F238E27FC236}">
                <a16:creationId xmlns:a16="http://schemas.microsoft.com/office/drawing/2014/main" id="{EC476725-8FB1-4CC9-8627-23D599A92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643" y="3476387"/>
            <a:ext cx="527804" cy="527804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C468C3AE-828A-39A8-E224-F1EF4BE460E1}"/>
              </a:ext>
            </a:extLst>
          </p:cNvPr>
          <p:cNvSpPr/>
          <p:nvPr/>
        </p:nvSpPr>
        <p:spPr>
          <a:xfrm>
            <a:off x="5338643" y="4268033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Unique Behaviors</a:t>
            </a:r>
            <a:endParaRPr lang="en-US" sz="2598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869D563E-786D-F2AC-ECBF-F7B8FA81AC0D}"/>
              </a:ext>
            </a:extLst>
          </p:cNvPr>
          <p:cNvSpPr/>
          <p:nvPr/>
        </p:nvSpPr>
        <p:spPr>
          <a:xfrm>
            <a:off x="5338643" y="4838700"/>
            <a:ext cx="3953113" cy="1266944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algae species displays intriguing behaviors, from schooling to predatory hunting.</a:t>
            </a:r>
            <a:endParaRPr lang="en-US" sz="2078" dirty="0"/>
          </a:p>
        </p:txBody>
      </p:sp>
      <p:pic>
        <p:nvPicPr>
          <p:cNvPr id="11" name="Image 2">
            <a:extLst>
              <a:ext uri="{FF2B5EF4-FFF2-40B4-BE49-F238E27FC236}">
                <a16:creationId xmlns:a16="http://schemas.microsoft.com/office/drawing/2014/main" id="{24209DEC-F5D4-1282-501C-D1568A077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7639" y="3476387"/>
            <a:ext cx="527804" cy="527804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0F246DC7-2C5C-EF6B-ADE5-CD5F9AD46B23}"/>
              </a:ext>
            </a:extLst>
          </p:cNvPr>
          <p:cNvSpPr/>
          <p:nvPr/>
        </p:nvSpPr>
        <p:spPr>
          <a:xfrm>
            <a:off x="9687639" y="4268033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Habitat Adaptations</a:t>
            </a:r>
            <a:endParaRPr lang="en-US" sz="2598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BAB56E10-5AE0-D957-2EB8-1E846C6FBBFD}"/>
              </a:ext>
            </a:extLst>
          </p:cNvPr>
          <p:cNvSpPr/>
          <p:nvPr/>
        </p:nvSpPr>
        <p:spPr>
          <a:xfrm>
            <a:off x="9687639" y="4838700"/>
            <a:ext cx="3953113" cy="1266944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Algae have evolved to thrive in a variety of aquatic environments, making them a diverse group.</a:t>
            </a:r>
            <a:endParaRPr lang="en-US" sz="2078" dirty="0"/>
          </a:p>
        </p:txBody>
      </p:sp>
    </p:spTree>
    <p:extLst>
      <p:ext uri="{BB962C8B-B14F-4D97-AF65-F5344CB8AC3E}">
        <p14:creationId xmlns:p14="http://schemas.microsoft.com/office/powerpoint/2010/main" val="2396169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3EB9701A-2A86-3CFB-B6DB-367932C8E93F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8FC254BD-619F-4838-4340-FFDF6CE9189F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BA39819-0C84-87FB-AF81-AB8C5B56A068}"/>
              </a:ext>
            </a:extLst>
          </p:cNvPr>
          <p:cNvSpPr/>
          <p:nvPr/>
        </p:nvSpPr>
        <p:spPr>
          <a:xfrm>
            <a:off x="989648" y="1839635"/>
            <a:ext cx="11258550" cy="824746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Algae Biofuels: A Sustainable Future</a:t>
            </a:r>
            <a:endParaRPr lang="en-US" sz="5195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2E3C492-8EB4-B5EA-4293-69C42205A7F8}"/>
              </a:ext>
            </a:extLst>
          </p:cNvPr>
          <p:cNvSpPr/>
          <p:nvPr/>
        </p:nvSpPr>
        <p:spPr>
          <a:xfrm>
            <a:off x="989648" y="3192185"/>
            <a:ext cx="12651105" cy="1598890"/>
          </a:xfrm>
          <a:prstGeom prst="rect">
            <a:avLst/>
          </a:prstGeom>
          <a:solidFill>
            <a:srgbClr val="DEE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E10F7638-140B-E84F-13F2-C32AC15B8893}"/>
              </a:ext>
            </a:extLst>
          </p:cNvPr>
          <p:cNvSpPr/>
          <p:nvPr/>
        </p:nvSpPr>
        <p:spPr>
          <a:xfrm>
            <a:off x="1253490" y="3358158"/>
            <a:ext cx="5794058" cy="422315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Technological Advancements</a:t>
            </a:r>
            <a:endParaRPr lang="en-US" sz="2078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B9CDFD1-A2AE-9EFC-0F27-A42DA89C4576}"/>
              </a:ext>
            </a:extLst>
          </p:cNvPr>
          <p:cNvSpPr/>
          <p:nvPr/>
        </p:nvSpPr>
        <p:spPr>
          <a:xfrm>
            <a:off x="7582853" y="3358158"/>
            <a:ext cx="5794058" cy="1266944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Breakthroughs in areas like genetic engineering and bioconversion can significantly reduce production costs.</a:t>
            </a:r>
            <a:endParaRPr lang="en-US" sz="2078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8535DF24-0363-D025-5C1E-BA6A7FD0B914}"/>
              </a:ext>
            </a:extLst>
          </p:cNvPr>
          <p:cNvSpPr/>
          <p:nvPr/>
        </p:nvSpPr>
        <p:spPr>
          <a:xfrm>
            <a:off x="1253490" y="4957048"/>
            <a:ext cx="5794058" cy="422315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Carbon Pricing</a:t>
            </a:r>
            <a:endParaRPr lang="en-US" sz="2078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FB3A86C4-F36A-4798-2545-BD28F72836E5}"/>
              </a:ext>
            </a:extLst>
          </p:cNvPr>
          <p:cNvSpPr/>
          <p:nvPr/>
        </p:nvSpPr>
        <p:spPr>
          <a:xfrm>
            <a:off x="7582853" y="4957048"/>
            <a:ext cx="5794058" cy="1266944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Pricing carbon emissions more heavily can make algae-based biofuels more attractive due to their lower carbon footprint.</a:t>
            </a:r>
            <a:endParaRPr lang="en-US" sz="2078" dirty="0"/>
          </a:p>
        </p:txBody>
      </p:sp>
    </p:spTree>
    <p:extLst>
      <p:ext uri="{BB962C8B-B14F-4D97-AF65-F5344CB8AC3E}">
        <p14:creationId xmlns:p14="http://schemas.microsoft.com/office/powerpoint/2010/main" val="2157387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1FB0A77-5DFA-A4F2-7DB4-1DCEF1C369B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139A724-875E-133B-EB05-F1485B2AB04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CD4D5A8-5B90-DD35-821A-373BCA23C7A2}"/>
              </a:ext>
            </a:extLst>
          </p:cNvPr>
          <p:cNvSpPr/>
          <p:nvPr/>
        </p:nvSpPr>
        <p:spPr>
          <a:xfrm>
            <a:off x="989648" y="1859875"/>
            <a:ext cx="7384256" cy="824746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Overcoming Challenges</a:t>
            </a:r>
            <a:endParaRPr lang="en-US" sz="5195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D4A24DF-6407-AE1A-07FD-05C33B409F6A}"/>
              </a:ext>
            </a:extLst>
          </p:cNvPr>
          <p:cNvSpPr/>
          <p:nvPr/>
        </p:nvSpPr>
        <p:spPr>
          <a:xfrm>
            <a:off x="989648" y="3344347"/>
            <a:ext cx="3787259" cy="824627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Cultivation Optimization</a:t>
            </a:r>
            <a:endParaRPr lang="en-US" sz="2598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1F3524B-2AD2-0990-0AB7-1ACA9884A45E}"/>
              </a:ext>
            </a:extLst>
          </p:cNvPr>
          <p:cNvSpPr/>
          <p:nvPr/>
        </p:nvSpPr>
        <p:spPr>
          <a:xfrm>
            <a:off x="989648" y="4432816"/>
            <a:ext cx="3787259" cy="1689259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Improving algae strains and cultivation systems can enhance productivity and reduce resource requirements.</a:t>
            </a:r>
            <a:endParaRPr lang="en-US" sz="2078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4B97B39C-A093-6544-2688-7FE5E9C60B27}"/>
              </a:ext>
            </a:extLst>
          </p:cNvPr>
          <p:cNvSpPr/>
          <p:nvPr/>
        </p:nvSpPr>
        <p:spPr>
          <a:xfrm>
            <a:off x="5428417" y="3344347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Efficient Processing</a:t>
            </a:r>
            <a:endParaRPr lang="en-US" sz="2598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8C0E46BA-E310-70BB-57DD-BA259D44C8C6}"/>
              </a:ext>
            </a:extLst>
          </p:cNvPr>
          <p:cNvSpPr/>
          <p:nvPr/>
        </p:nvSpPr>
        <p:spPr>
          <a:xfrm>
            <a:off x="5428417" y="4020503"/>
            <a:ext cx="3787259" cy="1689259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Developing advanced extraction and conversion methods can improve the energy efficiency and yield of algae biofuels.</a:t>
            </a:r>
            <a:endParaRPr lang="en-US" sz="2078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F9F90F81-7333-BFF9-BDD1-20C8F9ABB251}"/>
              </a:ext>
            </a:extLst>
          </p:cNvPr>
          <p:cNvSpPr/>
          <p:nvPr/>
        </p:nvSpPr>
        <p:spPr>
          <a:xfrm>
            <a:off x="9867186" y="3344347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Supportive Policies</a:t>
            </a:r>
            <a:endParaRPr lang="en-US" sz="2598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EBB17553-6C99-A2BC-9CCF-25C45C39A323}"/>
              </a:ext>
            </a:extLst>
          </p:cNvPr>
          <p:cNvSpPr/>
          <p:nvPr/>
        </p:nvSpPr>
        <p:spPr>
          <a:xfrm>
            <a:off x="9867186" y="4020503"/>
            <a:ext cx="3787259" cy="2111573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carbon pricing, funding R&amp;D, and creating favorable regulatory frameworks can drive the adoption of algae biofuels.</a:t>
            </a:r>
            <a:endParaRPr lang="en-US" sz="2078" dirty="0"/>
          </a:p>
        </p:txBody>
      </p:sp>
    </p:spTree>
    <p:extLst>
      <p:ext uri="{BB962C8B-B14F-4D97-AF65-F5344CB8AC3E}">
        <p14:creationId xmlns:p14="http://schemas.microsoft.com/office/powerpoint/2010/main" val="53610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FA5905A7-41B6-2D39-BDFF-8459E1C5584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609C309A-9230-01C0-8D6D-C1D8EC99F19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43DBEF3-09B7-5BA5-D690-162E98F91C86}"/>
              </a:ext>
            </a:extLst>
          </p:cNvPr>
          <p:cNvSpPr/>
          <p:nvPr/>
        </p:nvSpPr>
        <p:spPr>
          <a:xfrm>
            <a:off x="989648" y="1531620"/>
            <a:ext cx="9824799" cy="824746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Future of Sustainable Fuels</a:t>
            </a:r>
            <a:endParaRPr lang="en-US" sz="5195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B9BCE392-F1D4-05B1-5203-3280ECB4BE7C}"/>
              </a:ext>
            </a:extLst>
          </p:cNvPr>
          <p:cNvSpPr/>
          <p:nvPr/>
        </p:nvSpPr>
        <p:spPr>
          <a:xfrm>
            <a:off x="989648" y="3090267"/>
            <a:ext cx="593765" cy="593765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6A7C18F2-229E-5B9C-114C-C661B3017886}"/>
              </a:ext>
            </a:extLst>
          </p:cNvPr>
          <p:cNvSpPr/>
          <p:nvPr/>
        </p:nvSpPr>
        <p:spPr>
          <a:xfrm>
            <a:off x="1204913" y="3139678"/>
            <a:ext cx="163116" cy="494824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3117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834EF3B-CC22-A025-5F56-0FE3C7CCCD16}"/>
              </a:ext>
            </a:extLst>
          </p:cNvPr>
          <p:cNvSpPr/>
          <p:nvPr/>
        </p:nvSpPr>
        <p:spPr>
          <a:xfrm>
            <a:off x="1847255" y="3180993"/>
            <a:ext cx="3183493" cy="41231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Promising Potential</a:t>
            </a:r>
            <a:endParaRPr lang="en-US" sz="2598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B6D242D-5D8D-02CD-C9F0-75D27E9D8256}"/>
              </a:ext>
            </a:extLst>
          </p:cNvPr>
          <p:cNvSpPr/>
          <p:nvPr/>
        </p:nvSpPr>
        <p:spPr>
          <a:xfrm>
            <a:off x="1847255" y="3751659"/>
            <a:ext cx="3183493" cy="2533888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Algae-based biofuels hold great promise as a sustainable alternative to fossil fuels, with the potential to become cost-competitive.</a:t>
            </a:r>
            <a:endParaRPr lang="en-US" sz="2078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9D5082EA-4816-09A5-2C27-A1EF37DB4982}"/>
              </a:ext>
            </a:extLst>
          </p:cNvPr>
          <p:cNvSpPr/>
          <p:nvPr/>
        </p:nvSpPr>
        <p:spPr>
          <a:xfrm>
            <a:off x="5294590" y="3090267"/>
            <a:ext cx="593765" cy="593765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2D8A796E-4C73-78FD-B3CC-24BCDFC5C949}"/>
              </a:ext>
            </a:extLst>
          </p:cNvPr>
          <p:cNvSpPr/>
          <p:nvPr/>
        </p:nvSpPr>
        <p:spPr>
          <a:xfrm>
            <a:off x="5482114" y="3139678"/>
            <a:ext cx="218599" cy="494824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3117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4CCAEDF5-B0D6-B153-59E7-D2E402B6DAA0}"/>
              </a:ext>
            </a:extLst>
          </p:cNvPr>
          <p:cNvSpPr/>
          <p:nvPr/>
        </p:nvSpPr>
        <p:spPr>
          <a:xfrm>
            <a:off x="6152198" y="3180993"/>
            <a:ext cx="3183493" cy="41231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Collaborative Efforts</a:t>
            </a:r>
            <a:endParaRPr lang="en-US" sz="2598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DFD345E3-BDD3-122D-35B0-38B1E59237F9}"/>
              </a:ext>
            </a:extLst>
          </p:cNvPr>
          <p:cNvSpPr/>
          <p:nvPr/>
        </p:nvSpPr>
        <p:spPr>
          <a:xfrm>
            <a:off x="6152198" y="3751659"/>
            <a:ext cx="3183493" cy="2533888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Continued research, development, and policy support are crucial for overcoming the challenges and realizing the full potential of algae biofuels.</a:t>
            </a:r>
            <a:endParaRPr lang="en-US" sz="2078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AB6AF976-D5CA-4A76-4AF3-A7FC0B65A39E}"/>
              </a:ext>
            </a:extLst>
          </p:cNvPr>
          <p:cNvSpPr/>
          <p:nvPr/>
        </p:nvSpPr>
        <p:spPr>
          <a:xfrm>
            <a:off x="9599533" y="3090267"/>
            <a:ext cx="593765" cy="593765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E38B36E7-A4F3-D914-6D4D-F80FBBEBB32B}"/>
              </a:ext>
            </a:extLst>
          </p:cNvPr>
          <p:cNvSpPr/>
          <p:nvPr/>
        </p:nvSpPr>
        <p:spPr>
          <a:xfrm>
            <a:off x="9789438" y="3139678"/>
            <a:ext cx="213836" cy="494824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3117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64DFB6A7-3FC9-03D1-A2AF-C9C68BFD0A52}"/>
              </a:ext>
            </a:extLst>
          </p:cNvPr>
          <p:cNvSpPr/>
          <p:nvPr/>
        </p:nvSpPr>
        <p:spPr>
          <a:xfrm>
            <a:off x="10457140" y="3180993"/>
            <a:ext cx="3183493" cy="824627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Towards a Greener Future</a:t>
            </a:r>
            <a:endParaRPr lang="en-US" sz="2598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A948D952-CF8B-1562-DA34-5998CA675911}"/>
              </a:ext>
            </a:extLst>
          </p:cNvPr>
          <p:cNvSpPr/>
          <p:nvPr/>
        </p:nvSpPr>
        <p:spPr>
          <a:xfrm>
            <a:off x="10457140" y="4163973"/>
            <a:ext cx="3183493" cy="2533888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Transitioning to algae biofuels can contribute to a more sustainable energy landscape, reducing greenhouse gas emissions and environmental impact.</a:t>
            </a:r>
            <a:endParaRPr lang="en-US" sz="2078" dirty="0"/>
          </a:p>
        </p:txBody>
      </p:sp>
    </p:spTree>
    <p:extLst>
      <p:ext uri="{BB962C8B-B14F-4D97-AF65-F5344CB8AC3E}">
        <p14:creationId xmlns:p14="http://schemas.microsoft.com/office/powerpoint/2010/main" val="1984052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3BD5BF-DF54-3676-1155-A6EF1BCF5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008107"/>
              </p:ext>
            </p:extLst>
          </p:nvPr>
        </p:nvGraphicFramePr>
        <p:xfrm>
          <a:off x="2052320" y="1490980"/>
          <a:ext cx="9753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1680154016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131545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ROLL 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0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 L NARASIMHAM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2110030001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2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DOMMATA HARDHAVARDHAN REDDY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2110030109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87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 V </a:t>
                      </a:r>
                      <a:r>
                        <a:rPr lang="en-US" dirty="0" err="1"/>
                        <a:t>V</a:t>
                      </a:r>
                      <a:r>
                        <a:rPr lang="en-US" dirty="0"/>
                        <a:t> L N BHARGAV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2110030150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176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JAINA VAMSHI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2110030153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6731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838F3A0-7DCD-4B7C-A3B9-B64E8F77CC28}"/>
              </a:ext>
            </a:extLst>
          </p:cNvPr>
          <p:cNvSpPr txBox="1"/>
          <p:nvPr/>
        </p:nvSpPr>
        <p:spPr>
          <a:xfrm>
            <a:off x="2438400" y="426720"/>
            <a:ext cx="798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TEAM MEMBERS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80949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989648" y="1517571"/>
            <a:ext cx="12651105" cy="16494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Conclusion: A Sustainable Future with Algae Biofuel</a:t>
            </a:r>
            <a:endParaRPr lang="en-US" sz="5195" dirty="0"/>
          </a:p>
        </p:txBody>
      </p:sp>
      <p:sp>
        <p:nvSpPr>
          <p:cNvPr id="5" name="Shape 3"/>
          <p:cNvSpPr/>
          <p:nvPr/>
        </p:nvSpPr>
        <p:spPr>
          <a:xfrm>
            <a:off x="989648" y="3694867"/>
            <a:ext cx="12651105" cy="754261"/>
          </a:xfrm>
          <a:prstGeom prst="rect">
            <a:avLst/>
          </a:prstGeom>
          <a:solidFill>
            <a:srgbClr val="DEE7F7"/>
          </a:solidFill>
          <a:ln/>
        </p:spPr>
      </p:sp>
      <p:sp>
        <p:nvSpPr>
          <p:cNvPr id="6" name="Text 4"/>
          <p:cNvSpPr/>
          <p:nvPr/>
        </p:nvSpPr>
        <p:spPr>
          <a:xfrm>
            <a:off x="1253490" y="3860840"/>
            <a:ext cx="5794058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Advantages</a:t>
            </a:r>
            <a:endParaRPr lang="en-US" sz="2078" dirty="0"/>
          </a:p>
        </p:txBody>
      </p:sp>
      <p:sp>
        <p:nvSpPr>
          <p:cNvPr id="7" name="Text 5"/>
          <p:cNvSpPr/>
          <p:nvPr/>
        </p:nvSpPr>
        <p:spPr>
          <a:xfrm>
            <a:off x="7582853" y="3860840"/>
            <a:ext cx="5794058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Challenges</a:t>
            </a:r>
            <a:endParaRPr lang="en-US" sz="2078" dirty="0"/>
          </a:p>
        </p:txBody>
      </p:sp>
      <p:sp>
        <p:nvSpPr>
          <p:cNvPr id="8" name="Text 6"/>
          <p:cNvSpPr/>
          <p:nvPr/>
        </p:nvSpPr>
        <p:spPr>
          <a:xfrm>
            <a:off x="1253490" y="4615101"/>
            <a:ext cx="5794058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Renewable and sustainable</a:t>
            </a:r>
            <a:endParaRPr lang="en-US" sz="2078" dirty="0"/>
          </a:p>
        </p:txBody>
      </p:sp>
      <p:sp>
        <p:nvSpPr>
          <p:cNvPr id="9" name="Text 7"/>
          <p:cNvSpPr/>
          <p:nvPr/>
        </p:nvSpPr>
        <p:spPr>
          <a:xfrm>
            <a:off x="7582853" y="4615101"/>
            <a:ext cx="5794058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cultivation costs</a:t>
            </a:r>
            <a:endParaRPr lang="en-US" sz="2078" dirty="0"/>
          </a:p>
        </p:txBody>
      </p:sp>
      <p:sp>
        <p:nvSpPr>
          <p:cNvPr id="10" name="Shape 8"/>
          <p:cNvSpPr/>
          <p:nvPr/>
        </p:nvSpPr>
        <p:spPr>
          <a:xfrm>
            <a:off x="989648" y="5203388"/>
            <a:ext cx="12651105" cy="754261"/>
          </a:xfrm>
          <a:prstGeom prst="rect">
            <a:avLst/>
          </a:prstGeom>
          <a:solidFill>
            <a:srgbClr val="DEE7F7"/>
          </a:solidFill>
          <a:ln/>
        </p:spPr>
      </p:sp>
      <p:sp>
        <p:nvSpPr>
          <p:cNvPr id="11" name="Text 9"/>
          <p:cNvSpPr/>
          <p:nvPr/>
        </p:nvSpPr>
        <p:spPr>
          <a:xfrm>
            <a:off x="1253490" y="5369362"/>
            <a:ext cx="5794058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Lower carbon footprint</a:t>
            </a:r>
            <a:endParaRPr lang="en-US" sz="2078" dirty="0"/>
          </a:p>
        </p:txBody>
      </p:sp>
      <p:sp>
        <p:nvSpPr>
          <p:cNvPr id="12" name="Text 10"/>
          <p:cNvSpPr/>
          <p:nvPr/>
        </p:nvSpPr>
        <p:spPr>
          <a:xfrm>
            <a:off x="7582853" y="5369362"/>
            <a:ext cx="5794058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Inefficient processing</a:t>
            </a:r>
            <a:endParaRPr lang="en-US" sz="2078" dirty="0"/>
          </a:p>
        </p:txBody>
      </p:sp>
      <p:sp>
        <p:nvSpPr>
          <p:cNvPr id="13" name="Text 11"/>
          <p:cNvSpPr/>
          <p:nvPr/>
        </p:nvSpPr>
        <p:spPr>
          <a:xfrm>
            <a:off x="1253490" y="6123623"/>
            <a:ext cx="5794058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Versatile applications</a:t>
            </a:r>
            <a:endParaRPr lang="en-US" sz="2078" dirty="0"/>
          </a:p>
        </p:txBody>
      </p:sp>
      <p:sp>
        <p:nvSpPr>
          <p:cNvPr id="14" name="Text 12"/>
          <p:cNvSpPr/>
          <p:nvPr/>
        </p:nvSpPr>
        <p:spPr>
          <a:xfrm>
            <a:off x="7582853" y="6123623"/>
            <a:ext cx="5794058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Scaling up production</a:t>
            </a:r>
            <a:endParaRPr lang="en-US" sz="2078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13693F-7C48-3465-1952-A732D522098E}"/>
              </a:ext>
            </a:extLst>
          </p:cNvPr>
          <p:cNvSpPr txBox="1"/>
          <p:nvPr/>
        </p:nvSpPr>
        <p:spPr>
          <a:xfrm>
            <a:off x="3657600" y="3726008"/>
            <a:ext cx="7315200" cy="92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6494"/>
              </a:lnSpc>
              <a:buNone/>
            </a:pPr>
            <a:r>
              <a:rPr lang="en-US" sz="580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</a:t>
            </a:r>
            <a:endParaRPr lang="en-US" sz="5800" dirty="0"/>
          </a:p>
        </p:txBody>
      </p:sp>
    </p:spTree>
    <p:extLst>
      <p:ext uri="{BB962C8B-B14F-4D97-AF65-F5344CB8AC3E}">
        <p14:creationId xmlns:p14="http://schemas.microsoft.com/office/powerpoint/2010/main" val="478278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9648" y="796052"/>
            <a:ext cx="8790742" cy="82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Cultivating Algae for Biofuel</a:t>
            </a:r>
            <a:endParaRPr lang="en-US" sz="5195" dirty="0"/>
          </a:p>
        </p:txBody>
      </p:sp>
      <p:sp>
        <p:nvSpPr>
          <p:cNvPr id="7" name="Shape 4"/>
          <p:cNvSpPr/>
          <p:nvPr/>
        </p:nvSpPr>
        <p:spPr>
          <a:xfrm>
            <a:off x="7288887" y="2016681"/>
            <a:ext cx="52745" cy="5416748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8" name="Shape 5"/>
          <p:cNvSpPr/>
          <p:nvPr/>
        </p:nvSpPr>
        <p:spPr>
          <a:xfrm>
            <a:off x="6094631" y="2493228"/>
            <a:ext cx="923687" cy="52745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9" name="Shape 6"/>
          <p:cNvSpPr/>
          <p:nvPr/>
        </p:nvSpPr>
        <p:spPr>
          <a:xfrm>
            <a:off x="7018318" y="2222778"/>
            <a:ext cx="593765" cy="593765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</p:sp>
      <p:sp>
        <p:nvSpPr>
          <p:cNvPr id="10" name="Text 7"/>
          <p:cNvSpPr/>
          <p:nvPr/>
        </p:nvSpPr>
        <p:spPr>
          <a:xfrm>
            <a:off x="7233583" y="2272189"/>
            <a:ext cx="163116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3117" dirty="0"/>
          </a:p>
        </p:txBody>
      </p:sp>
      <p:sp>
        <p:nvSpPr>
          <p:cNvPr id="11" name="Text 8"/>
          <p:cNvSpPr/>
          <p:nvPr/>
        </p:nvSpPr>
        <p:spPr>
          <a:xfrm>
            <a:off x="2564487" y="2280523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Species Selection</a:t>
            </a:r>
            <a:endParaRPr lang="en-US" sz="2598" dirty="0"/>
          </a:p>
        </p:txBody>
      </p:sp>
      <p:sp>
        <p:nvSpPr>
          <p:cNvPr id="12" name="Text 9"/>
          <p:cNvSpPr/>
          <p:nvPr/>
        </p:nvSpPr>
        <p:spPr>
          <a:xfrm>
            <a:off x="989648" y="2851190"/>
            <a:ext cx="4873943" cy="1689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Choosing the right algae species is crucial, considering factors like oil content, growth rate, and environmental tolerance.</a:t>
            </a:r>
            <a:endParaRPr lang="en-US" sz="2078" dirty="0"/>
          </a:p>
        </p:txBody>
      </p:sp>
      <p:sp>
        <p:nvSpPr>
          <p:cNvPr id="13" name="Shape 10"/>
          <p:cNvSpPr/>
          <p:nvPr/>
        </p:nvSpPr>
        <p:spPr>
          <a:xfrm>
            <a:off x="7612082" y="3812679"/>
            <a:ext cx="923687" cy="52745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14" name="Shape 11"/>
          <p:cNvSpPr/>
          <p:nvPr/>
        </p:nvSpPr>
        <p:spPr>
          <a:xfrm>
            <a:off x="7018318" y="3542228"/>
            <a:ext cx="593765" cy="593765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</p:sp>
      <p:sp>
        <p:nvSpPr>
          <p:cNvPr id="15" name="Text 12"/>
          <p:cNvSpPr/>
          <p:nvPr/>
        </p:nvSpPr>
        <p:spPr>
          <a:xfrm>
            <a:off x="7205841" y="3591639"/>
            <a:ext cx="218599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3117" dirty="0"/>
          </a:p>
        </p:txBody>
      </p:sp>
      <p:sp>
        <p:nvSpPr>
          <p:cNvPr id="16" name="Text 13"/>
          <p:cNvSpPr/>
          <p:nvPr/>
        </p:nvSpPr>
        <p:spPr>
          <a:xfrm>
            <a:off x="8766810" y="3599974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Growth Conditions</a:t>
            </a:r>
            <a:endParaRPr lang="en-US" sz="2598" dirty="0"/>
          </a:p>
        </p:txBody>
      </p:sp>
      <p:sp>
        <p:nvSpPr>
          <p:cNvPr id="17" name="Text 14"/>
          <p:cNvSpPr/>
          <p:nvPr/>
        </p:nvSpPr>
        <p:spPr>
          <a:xfrm>
            <a:off x="8766810" y="4170640"/>
            <a:ext cx="4873943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Algae are grown in ponds or bioreactors, provided with sunlight, nutrients, and carbon dioxide.</a:t>
            </a:r>
            <a:endParaRPr lang="en-US" sz="2078" dirty="0"/>
          </a:p>
        </p:txBody>
      </p:sp>
      <p:sp>
        <p:nvSpPr>
          <p:cNvPr id="18" name="Shape 15"/>
          <p:cNvSpPr/>
          <p:nvPr/>
        </p:nvSpPr>
        <p:spPr>
          <a:xfrm>
            <a:off x="6094631" y="5544681"/>
            <a:ext cx="923687" cy="52745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19" name="Shape 16"/>
          <p:cNvSpPr/>
          <p:nvPr/>
        </p:nvSpPr>
        <p:spPr>
          <a:xfrm>
            <a:off x="7018318" y="5274231"/>
            <a:ext cx="593765" cy="593765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</p:sp>
      <p:sp>
        <p:nvSpPr>
          <p:cNvPr id="20" name="Text 17"/>
          <p:cNvSpPr/>
          <p:nvPr/>
        </p:nvSpPr>
        <p:spPr>
          <a:xfrm>
            <a:off x="7208222" y="5323642"/>
            <a:ext cx="213836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3117" dirty="0"/>
          </a:p>
        </p:txBody>
      </p:sp>
      <p:sp>
        <p:nvSpPr>
          <p:cNvPr id="21" name="Text 18"/>
          <p:cNvSpPr/>
          <p:nvPr/>
        </p:nvSpPr>
        <p:spPr>
          <a:xfrm>
            <a:off x="2564487" y="5331976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Harvesting</a:t>
            </a:r>
            <a:endParaRPr lang="en-US" sz="2598" dirty="0"/>
          </a:p>
        </p:txBody>
      </p:sp>
      <p:sp>
        <p:nvSpPr>
          <p:cNvPr id="22" name="Text 19"/>
          <p:cNvSpPr/>
          <p:nvPr/>
        </p:nvSpPr>
        <p:spPr>
          <a:xfrm>
            <a:off x="989648" y="5902643"/>
            <a:ext cx="4873943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Mature algae are harvested using methods like centrifugation, sedimentation, or filtration.</a:t>
            </a:r>
            <a:endParaRPr lang="en-US" sz="207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989648" y="2071092"/>
            <a:ext cx="8747879" cy="82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Processing Algae for Biofuel</a:t>
            </a:r>
            <a:endParaRPr lang="en-US" sz="5195" dirty="0"/>
          </a:p>
        </p:txBody>
      </p:sp>
      <p:sp>
        <p:nvSpPr>
          <p:cNvPr id="5" name="Text 3"/>
          <p:cNvSpPr/>
          <p:nvPr/>
        </p:nvSpPr>
        <p:spPr>
          <a:xfrm>
            <a:off x="989648" y="3555563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Cell Disruption</a:t>
            </a:r>
            <a:endParaRPr lang="en-US" sz="2598" dirty="0"/>
          </a:p>
        </p:txBody>
      </p:sp>
      <p:sp>
        <p:nvSpPr>
          <p:cNvPr id="6" name="Text 4"/>
          <p:cNvSpPr/>
          <p:nvPr/>
        </p:nvSpPr>
        <p:spPr>
          <a:xfrm>
            <a:off x="989648" y="4231719"/>
            <a:ext cx="3787259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harvested algae biomass undergoes processing to extract biofuel precursors.</a:t>
            </a:r>
            <a:endParaRPr lang="en-US" sz="2078" dirty="0"/>
          </a:p>
        </p:txBody>
      </p:sp>
      <p:sp>
        <p:nvSpPr>
          <p:cNvPr id="7" name="Text 5"/>
          <p:cNvSpPr/>
          <p:nvPr/>
        </p:nvSpPr>
        <p:spPr>
          <a:xfrm>
            <a:off x="5428417" y="3555563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Oil Extraction</a:t>
            </a:r>
            <a:endParaRPr lang="en-US" sz="2598" dirty="0"/>
          </a:p>
        </p:txBody>
      </p:sp>
      <p:sp>
        <p:nvSpPr>
          <p:cNvPr id="8" name="Text 6"/>
          <p:cNvSpPr/>
          <p:nvPr/>
        </p:nvSpPr>
        <p:spPr>
          <a:xfrm>
            <a:off x="5428417" y="4231719"/>
            <a:ext cx="3787259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extracted biofuel precursors are then converted into usable biofuels.</a:t>
            </a:r>
            <a:endParaRPr lang="en-US" sz="2078" dirty="0"/>
          </a:p>
        </p:txBody>
      </p:sp>
      <p:sp>
        <p:nvSpPr>
          <p:cNvPr id="9" name="Text 7"/>
          <p:cNvSpPr/>
          <p:nvPr/>
        </p:nvSpPr>
        <p:spPr>
          <a:xfrm>
            <a:off x="9867186" y="3555563"/>
            <a:ext cx="3664625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Drying and Purification</a:t>
            </a:r>
            <a:endParaRPr lang="en-US" sz="2598" dirty="0"/>
          </a:p>
        </p:txBody>
      </p:sp>
      <p:sp>
        <p:nvSpPr>
          <p:cNvPr id="10" name="Text 8"/>
          <p:cNvSpPr/>
          <p:nvPr/>
        </p:nvSpPr>
        <p:spPr>
          <a:xfrm>
            <a:off x="9867186" y="4231719"/>
            <a:ext cx="3787259" cy="1689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raw biofuel may need further purification and upgrading to meet quality standards.</a:t>
            </a:r>
            <a:endParaRPr lang="en-US" sz="207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989648" y="2123837"/>
            <a:ext cx="6598206" cy="82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Biofuel Applications</a:t>
            </a:r>
            <a:endParaRPr lang="en-US" sz="519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48" y="3476387"/>
            <a:ext cx="527804" cy="52780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9648" y="4268033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Transportation</a:t>
            </a:r>
            <a:endParaRPr lang="en-US" sz="2598" dirty="0"/>
          </a:p>
        </p:txBody>
      </p:sp>
      <p:sp>
        <p:nvSpPr>
          <p:cNvPr id="7" name="Text 4"/>
          <p:cNvSpPr/>
          <p:nvPr/>
        </p:nvSpPr>
        <p:spPr>
          <a:xfrm>
            <a:off x="989648" y="4838700"/>
            <a:ext cx="3953113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Algae-based biodiesel and jet fuel can power vehicles and aircraft.</a:t>
            </a:r>
            <a:endParaRPr lang="en-US" sz="2078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643" y="3476387"/>
            <a:ext cx="527804" cy="52780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38643" y="4268033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Power Generation</a:t>
            </a:r>
            <a:endParaRPr lang="en-US" sz="2598" dirty="0"/>
          </a:p>
        </p:txBody>
      </p:sp>
      <p:sp>
        <p:nvSpPr>
          <p:cNvPr id="10" name="Text 6"/>
          <p:cNvSpPr/>
          <p:nvPr/>
        </p:nvSpPr>
        <p:spPr>
          <a:xfrm>
            <a:off x="5338643" y="4838700"/>
            <a:ext cx="3953113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Algae-based biodiesel and renewable natural gas can generate electricity.</a:t>
            </a:r>
            <a:endParaRPr lang="en-US" sz="2078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7639" y="3476387"/>
            <a:ext cx="527804" cy="52780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87639" y="4268033"/>
            <a:ext cx="334994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Cost Competitiveness</a:t>
            </a:r>
            <a:endParaRPr lang="en-US" sz="2598" dirty="0"/>
          </a:p>
        </p:txBody>
      </p:sp>
      <p:sp>
        <p:nvSpPr>
          <p:cNvPr id="13" name="Text 8"/>
          <p:cNvSpPr/>
          <p:nvPr/>
        </p:nvSpPr>
        <p:spPr>
          <a:xfrm>
            <a:off x="9687639" y="4838700"/>
            <a:ext cx="3953113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Technological advancements and carbon pricing could make algae biofuel competitive.</a:t>
            </a:r>
            <a:endParaRPr lang="en-US" sz="207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989648" y="1742837"/>
            <a:ext cx="12130564" cy="82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Challenges in Algae Biofuel Production</a:t>
            </a:r>
            <a:endParaRPr lang="en-US" sz="5195" dirty="0"/>
          </a:p>
        </p:txBody>
      </p:sp>
      <p:sp>
        <p:nvSpPr>
          <p:cNvPr id="5" name="Shape 3"/>
          <p:cNvSpPr/>
          <p:nvPr/>
        </p:nvSpPr>
        <p:spPr>
          <a:xfrm>
            <a:off x="989648" y="3301484"/>
            <a:ext cx="593765" cy="593765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</p:sp>
      <p:sp>
        <p:nvSpPr>
          <p:cNvPr id="6" name="Text 4"/>
          <p:cNvSpPr/>
          <p:nvPr/>
        </p:nvSpPr>
        <p:spPr>
          <a:xfrm>
            <a:off x="1204913" y="3350895"/>
            <a:ext cx="163116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3117" dirty="0"/>
          </a:p>
        </p:txBody>
      </p:sp>
      <p:sp>
        <p:nvSpPr>
          <p:cNvPr id="7" name="Text 5"/>
          <p:cNvSpPr/>
          <p:nvPr/>
        </p:nvSpPr>
        <p:spPr>
          <a:xfrm>
            <a:off x="1847255" y="3392210"/>
            <a:ext cx="3183493" cy="824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 Cultivation Costs</a:t>
            </a:r>
            <a:endParaRPr lang="en-US" sz="2598" dirty="0"/>
          </a:p>
        </p:txBody>
      </p:sp>
      <p:sp>
        <p:nvSpPr>
          <p:cNvPr id="8" name="Text 6"/>
          <p:cNvSpPr/>
          <p:nvPr/>
        </p:nvSpPr>
        <p:spPr>
          <a:xfrm>
            <a:off x="1847255" y="4375190"/>
            <a:ext cx="3183493" cy="2111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Growing algae requires significant resources, making it expensive compared to traditional crops.</a:t>
            </a:r>
            <a:endParaRPr lang="en-US" sz="2078" dirty="0"/>
          </a:p>
        </p:txBody>
      </p:sp>
      <p:sp>
        <p:nvSpPr>
          <p:cNvPr id="9" name="Shape 7"/>
          <p:cNvSpPr/>
          <p:nvPr/>
        </p:nvSpPr>
        <p:spPr>
          <a:xfrm>
            <a:off x="5294590" y="3301484"/>
            <a:ext cx="593765" cy="593765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</p:sp>
      <p:sp>
        <p:nvSpPr>
          <p:cNvPr id="10" name="Text 8"/>
          <p:cNvSpPr/>
          <p:nvPr/>
        </p:nvSpPr>
        <p:spPr>
          <a:xfrm>
            <a:off x="5482114" y="3350895"/>
            <a:ext cx="218599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3117" dirty="0"/>
          </a:p>
        </p:txBody>
      </p:sp>
      <p:sp>
        <p:nvSpPr>
          <p:cNvPr id="11" name="Text 9"/>
          <p:cNvSpPr/>
          <p:nvPr/>
        </p:nvSpPr>
        <p:spPr>
          <a:xfrm>
            <a:off x="6152198" y="3392210"/>
            <a:ext cx="3183493" cy="824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Inefficient Processing</a:t>
            </a:r>
            <a:endParaRPr lang="en-US" sz="2598" dirty="0"/>
          </a:p>
        </p:txBody>
      </p:sp>
      <p:sp>
        <p:nvSpPr>
          <p:cNvPr id="12" name="Text 10"/>
          <p:cNvSpPr/>
          <p:nvPr/>
        </p:nvSpPr>
        <p:spPr>
          <a:xfrm>
            <a:off x="6152198" y="4375190"/>
            <a:ext cx="3183493" cy="1689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Extracting and converting algae oil into usable fuel is complex and energy-intensive.</a:t>
            </a:r>
            <a:endParaRPr lang="en-US" sz="2078" dirty="0"/>
          </a:p>
        </p:txBody>
      </p:sp>
      <p:sp>
        <p:nvSpPr>
          <p:cNvPr id="13" name="Shape 11"/>
          <p:cNvSpPr/>
          <p:nvPr/>
        </p:nvSpPr>
        <p:spPr>
          <a:xfrm>
            <a:off x="9599533" y="3301484"/>
            <a:ext cx="593765" cy="593765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/>
        </p:spPr>
      </p:sp>
      <p:sp>
        <p:nvSpPr>
          <p:cNvPr id="14" name="Text 12"/>
          <p:cNvSpPr/>
          <p:nvPr/>
        </p:nvSpPr>
        <p:spPr>
          <a:xfrm>
            <a:off x="9789438" y="3350895"/>
            <a:ext cx="213836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3117" dirty="0"/>
          </a:p>
        </p:txBody>
      </p:sp>
      <p:sp>
        <p:nvSpPr>
          <p:cNvPr id="15" name="Text 13"/>
          <p:cNvSpPr/>
          <p:nvPr/>
        </p:nvSpPr>
        <p:spPr>
          <a:xfrm>
            <a:off x="10457140" y="3392210"/>
            <a:ext cx="318349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Scale-up Challenges</a:t>
            </a:r>
            <a:endParaRPr lang="en-US" sz="2598" dirty="0"/>
          </a:p>
        </p:txBody>
      </p:sp>
      <p:sp>
        <p:nvSpPr>
          <p:cNvPr id="16" name="Text 14"/>
          <p:cNvSpPr/>
          <p:nvPr/>
        </p:nvSpPr>
        <p:spPr>
          <a:xfrm>
            <a:off x="10457140" y="3962876"/>
            <a:ext cx="3183493" cy="1689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algae biofuel production is currently at small demonstration scales.</a:t>
            </a:r>
            <a:endParaRPr lang="en-US" sz="207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989648" y="1363623"/>
            <a:ext cx="12432744" cy="82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Strategies to Reduce Algae Biofuel Costs</a:t>
            </a:r>
            <a:endParaRPr lang="en-US" sz="5195" dirty="0"/>
          </a:p>
        </p:txBody>
      </p:sp>
      <p:sp>
        <p:nvSpPr>
          <p:cNvPr id="5" name="Shape 3"/>
          <p:cNvSpPr/>
          <p:nvPr/>
        </p:nvSpPr>
        <p:spPr>
          <a:xfrm>
            <a:off x="989648" y="2716173"/>
            <a:ext cx="6193631" cy="1942981"/>
          </a:xfrm>
          <a:prstGeom prst="roundRect">
            <a:avLst>
              <a:gd name="adj" fmla="val 8150"/>
            </a:avLst>
          </a:prstGeom>
          <a:solidFill>
            <a:srgbClr val="DEE7F7"/>
          </a:solidFill>
          <a:ln/>
        </p:spPr>
      </p:sp>
      <p:sp>
        <p:nvSpPr>
          <p:cNvPr id="6" name="Text 4"/>
          <p:cNvSpPr/>
          <p:nvPr/>
        </p:nvSpPr>
        <p:spPr>
          <a:xfrm>
            <a:off x="1253490" y="2980015"/>
            <a:ext cx="3462814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Improve Algae Strains</a:t>
            </a:r>
            <a:endParaRPr lang="en-US" sz="2598" dirty="0"/>
          </a:p>
        </p:txBody>
      </p:sp>
      <p:sp>
        <p:nvSpPr>
          <p:cNvPr id="7" name="Text 5"/>
          <p:cNvSpPr/>
          <p:nvPr/>
        </p:nvSpPr>
        <p:spPr>
          <a:xfrm>
            <a:off x="1253490" y="3550682"/>
            <a:ext cx="5665946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strains with higher oil content, faster growth, and better environmental tolerance.</a:t>
            </a:r>
            <a:endParaRPr lang="en-US" sz="2078" dirty="0"/>
          </a:p>
        </p:txBody>
      </p:sp>
      <p:sp>
        <p:nvSpPr>
          <p:cNvPr id="8" name="Shape 6"/>
          <p:cNvSpPr/>
          <p:nvPr/>
        </p:nvSpPr>
        <p:spPr>
          <a:xfrm>
            <a:off x="7447121" y="2716173"/>
            <a:ext cx="6193631" cy="1942981"/>
          </a:xfrm>
          <a:prstGeom prst="roundRect">
            <a:avLst>
              <a:gd name="adj" fmla="val 8150"/>
            </a:avLst>
          </a:prstGeom>
          <a:solidFill>
            <a:srgbClr val="DEE7F7"/>
          </a:solidFill>
          <a:ln/>
        </p:spPr>
      </p:sp>
      <p:sp>
        <p:nvSpPr>
          <p:cNvPr id="9" name="Text 7"/>
          <p:cNvSpPr/>
          <p:nvPr/>
        </p:nvSpPr>
        <p:spPr>
          <a:xfrm>
            <a:off x="7710964" y="2980015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Optimize Cultivation</a:t>
            </a:r>
            <a:endParaRPr lang="en-US" sz="2598" dirty="0"/>
          </a:p>
        </p:txBody>
      </p:sp>
      <p:sp>
        <p:nvSpPr>
          <p:cNvPr id="10" name="Text 8"/>
          <p:cNvSpPr/>
          <p:nvPr/>
        </p:nvSpPr>
        <p:spPr>
          <a:xfrm>
            <a:off x="7710964" y="3550682"/>
            <a:ext cx="5665946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closed-loop systems that minimize water and resource requirements.</a:t>
            </a:r>
            <a:endParaRPr lang="en-US" sz="2078" dirty="0"/>
          </a:p>
        </p:txBody>
      </p:sp>
      <p:sp>
        <p:nvSpPr>
          <p:cNvPr id="11" name="Shape 9"/>
          <p:cNvSpPr/>
          <p:nvPr/>
        </p:nvSpPr>
        <p:spPr>
          <a:xfrm>
            <a:off x="989648" y="4922996"/>
            <a:ext cx="6193631" cy="1942981"/>
          </a:xfrm>
          <a:prstGeom prst="roundRect">
            <a:avLst>
              <a:gd name="adj" fmla="val 8150"/>
            </a:avLst>
          </a:prstGeom>
          <a:solidFill>
            <a:srgbClr val="DEE7F7"/>
          </a:solidFill>
          <a:ln/>
        </p:spPr>
      </p:sp>
      <p:sp>
        <p:nvSpPr>
          <p:cNvPr id="12" name="Text 10"/>
          <p:cNvSpPr/>
          <p:nvPr/>
        </p:nvSpPr>
        <p:spPr>
          <a:xfrm>
            <a:off x="1253490" y="5186839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Enhance Processing</a:t>
            </a:r>
            <a:endParaRPr lang="en-US" sz="2598" dirty="0"/>
          </a:p>
        </p:txBody>
      </p:sp>
      <p:sp>
        <p:nvSpPr>
          <p:cNvPr id="13" name="Text 11"/>
          <p:cNvSpPr/>
          <p:nvPr/>
        </p:nvSpPr>
        <p:spPr>
          <a:xfrm>
            <a:off x="1253490" y="5757505"/>
            <a:ext cx="5665946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extraction methods and explore alternative conversion pathways.</a:t>
            </a:r>
            <a:endParaRPr lang="en-US" sz="2078" dirty="0"/>
          </a:p>
        </p:txBody>
      </p:sp>
      <p:sp>
        <p:nvSpPr>
          <p:cNvPr id="14" name="Shape 12"/>
          <p:cNvSpPr/>
          <p:nvPr/>
        </p:nvSpPr>
        <p:spPr>
          <a:xfrm>
            <a:off x="7447121" y="4922996"/>
            <a:ext cx="6193631" cy="1942981"/>
          </a:xfrm>
          <a:prstGeom prst="roundRect">
            <a:avLst>
              <a:gd name="adj" fmla="val 8150"/>
            </a:avLst>
          </a:prstGeom>
          <a:solidFill>
            <a:srgbClr val="DEE7F7"/>
          </a:solidFill>
          <a:ln/>
        </p:spPr>
      </p:sp>
      <p:sp>
        <p:nvSpPr>
          <p:cNvPr id="15" name="Text 13"/>
          <p:cNvSpPr/>
          <p:nvPr/>
        </p:nvSpPr>
        <p:spPr>
          <a:xfrm>
            <a:off x="7710964" y="5186839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Increase Scale</a:t>
            </a:r>
            <a:endParaRPr lang="en-US" sz="2598" dirty="0"/>
          </a:p>
        </p:txBody>
      </p:sp>
      <p:sp>
        <p:nvSpPr>
          <p:cNvPr id="16" name="Text 14"/>
          <p:cNvSpPr/>
          <p:nvPr/>
        </p:nvSpPr>
        <p:spPr>
          <a:xfrm>
            <a:off x="7710964" y="5757505"/>
            <a:ext cx="5665946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Move from pilot projects to larger-scale facilities to benefit from economies of scale.</a:t>
            </a:r>
            <a:endParaRPr lang="en-US" sz="207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771346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2991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89648" y="4024908"/>
            <a:ext cx="12651105" cy="16494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Integrating Algae Biofuel into Existing Infrastructure</a:t>
            </a:r>
            <a:endParaRPr lang="en-US" sz="519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648" y="6070283"/>
            <a:ext cx="4216956" cy="10556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53490" y="7521773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Leverage Pipelines</a:t>
            </a:r>
            <a:endParaRPr lang="en-US" sz="2598" dirty="0"/>
          </a:p>
        </p:txBody>
      </p:sp>
      <p:sp>
        <p:nvSpPr>
          <p:cNvPr id="8" name="Text 4"/>
          <p:cNvSpPr/>
          <p:nvPr/>
        </p:nvSpPr>
        <p:spPr>
          <a:xfrm>
            <a:off x="1253490" y="8092440"/>
            <a:ext cx="3689271" cy="1689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existing pipelines, refineries, and distribution networks to minimize investment.</a:t>
            </a:r>
            <a:endParaRPr lang="en-US" sz="207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603" y="6070283"/>
            <a:ext cx="4217075" cy="10556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70446" y="7521773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Develop Co-products</a:t>
            </a:r>
            <a:endParaRPr lang="en-US" sz="2598" dirty="0"/>
          </a:p>
        </p:txBody>
      </p:sp>
      <p:sp>
        <p:nvSpPr>
          <p:cNvPr id="11" name="Text 6"/>
          <p:cNvSpPr/>
          <p:nvPr/>
        </p:nvSpPr>
        <p:spPr>
          <a:xfrm>
            <a:off x="5470446" y="8092440"/>
            <a:ext cx="3689390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other valuable components of algae biomass to generate additional revenue.</a:t>
            </a:r>
            <a:endParaRPr lang="en-US" sz="2078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3678" y="6070283"/>
            <a:ext cx="4217075" cy="10556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87520" y="7521773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Supportive Policies</a:t>
            </a:r>
            <a:endParaRPr lang="en-US" sz="2598" dirty="0"/>
          </a:p>
        </p:txBody>
      </p:sp>
      <p:sp>
        <p:nvSpPr>
          <p:cNvPr id="14" name="Text 8"/>
          <p:cNvSpPr/>
          <p:nvPr/>
        </p:nvSpPr>
        <p:spPr>
          <a:xfrm>
            <a:off x="9687520" y="8092440"/>
            <a:ext cx="3689390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carbon pricing and provide research funding to drive adoption.</a:t>
            </a:r>
            <a:endParaRPr lang="en-US" sz="207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49364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989648" y="725805"/>
            <a:ext cx="8472488" cy="82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Future of Algae Biofuel</a:t>
            </a:r>
            <a:endParaRPr lang="en-US" sz="519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48" y="2078355"/>
            <a:ext cx="3953113" cy="24431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9648" y="4851321"/>
            <a:ext cx="3953113" cy="824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Technological Advancements</a:t>
            </a:r>
            <a:endParaRPr lang="en-US" sz="2598" dirty="0"/>
          </a:p>
        </p:txBody>
      </p:sp>
      <p:sp>
        <p:nvSpPr>
          <p:cNvPr id="7" name="Text 4"/>
          <p:cNvSpPr/>
          <p:nvPr/>
        </p:nvSpPr>
        <p:spPr>
          <a:xfrm>
            <a:off x="989648" y="5834301"/>
            <a:ext cx="3953113" cy="1689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Breakthroughs in areas like genetic engineering and bioconversion could significantly reduce production costs.</a:t>
            </a:r>
            <a:endParaRPr lang="en-US" sz="2078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643" y="2078355"/>
            <a:ext cx="3953113" cy="24431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38643" y="4851321"/>
            <a:ext cx="3692247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Environmental Benefits</a:t>
            </a:r>
            <a:endParaRPr lang="en-US" sz="2598" dirty="0"/>
          </a:p>
        </p:txBody>
      </p:sp>
      <p:sp>
        <p:nvSpPr>
          <p:cNvPr id="10" name="Text 6"/>
          <p:cNvSpPr/>
          <p:nvPr/>
        </p:nvSpPr>
        <p:spPr>
          <a:xfrm>
            <a:off x="5338643" y="5421987"/>
            <a:ext cx="3953113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Algae biofuel has a lower carbon footprint compared to traditional fossil fuels.</a:t>
            </a:r>
            <a:endParaRPr lang="en-US" sz="2078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7639" y="2078355"/>
            <a:ext cx="3953113" cy="244316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87639" y="4851321"/>
            <a:ext cx="3482697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Scaling Up Production</a:t>
            </a:r>
            <a:endParaRPr lang="en-US" sz="2598" dirty="0"/>
          </a:p>
        </p:txBody>
      </p:sp>
      <p:sp>
        <p:nvSpPr>
          <p:cNvPr id="13" name="Text 8"/>
          <p:cNvSpPr/>
          <p:nvPr/>
        </p:nvSpPr>
        <p:spPr>
          <a:xfrm>
            <a:off x="9687639" y="5421987"/>
            <a:ext cx="3953113" cy="1689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Larger-scale facilities and integration with existing infrastructure will drive down costs.</a:t>
            </a:r>
            <a:endParaRPr lang="en-US" sz="207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953</Words>
  <Application>Microsoft Office PowerPoint</Application>
  <PresentationFormat>Custom</PresentationFormat>
  <Paragraphs>164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Roboto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JAVA 394</cp:lastModifiedBy>
  <cp:revision>4</cp:revision>
  <dcterms:created xsi:type="dcterms:W3CDTF">2024-03-28T04:01:22Z</dcterms:created>
  <dcterms:modified xsi:type="dcterms:W3CDTF">2024-03-28T04:18:03Z</dcterms:modified>
</cp:coreProperties>
</file>